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821" r:id="rId1"/>
  </p:sldMasterIdLst>
  <p:notesMasterIdLst>
    <p:notesMasterId r:id="rId15"/>
  </p:notesMasterIdLst>
  <p:sldIdLst>
    <p:sldId id="256" r:id="rId2"/>
    <p:sldId id="258" r:id="rId3"/>
    <p:sldId id="260" r:id="rId4"/>
    <p:sldId id="264" r:id="rId5"/>
    <p:sldId id="259" r:id="rId6"/>
    <p:sldId id="263" r:id="rId7"/>
    <p:sldId id="261" r:id="rId8"/>
    <p:sldId id="270" r:id="rId9"/>
    <p:sldId id="266" r:id="rId10"/>
    <p:sldId id="267" r:id="rId11"/>
    <p:sldId id="262" r:id="rId12"/>
    <p:sldId id="268" r:id="rId13"/>
    <p:sldId id="269" r:id="rId14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82" d="100"/>
          <a:sy n="82" d="100"/>
        </p:scale>
        <p:origin x="1474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 dirty="0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CAD5B4F1-25E1-4181-9663-480C4ADBE50B}" type="datetimeFigureOut">
              <a:rPr lang="he-IL" smtClean="0"/>
              <a:pPr/>
              <a:t>כ"ו/טבת/תשפ"ג</a:t>
            </a:fld>
            <a:endParaRPr lang="he-IL" dirty="0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 dirty="0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 dirty="0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832DB292-4A97-44CF-A26E-6AF872D6CD27}" type="slidenum">
              <a:rPr lang="he-IL" smtClean="0"/>
              <a:pPr/>
              <a:t>‹#›</a:t>
            </a:fld>
            <a:endParaRPr lang="he-I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DB292-4A97-44CF-A26E-6AF872D6CD27}" type="slidenum">
              <a:rPr lang="he-IL" smtClean="0"/>
              <a:pPr/>
              <a:t>2</a:t>
            </a:fld>
            <a:endParaRPr lang="he-IL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2DB292-4A97-44CF-A26E-6AF872D6CD27}" type="slidenum">
              <a:rPr lang="he-IL" smtClean="0"/>
              <a:pPr/>
              <a:t>11</a:t>
            </a:fld>
            <a:endParaRPr lang="he-IL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71316" cy="6874935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50000"/>
                <a:alpha val="7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lumMod val="75000"/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31D0C-9F9E-4BB9-BA8E-C75EE3308534}" type="datetimeFigureOut">
              <a:rPr lang="he-IL" smtClean="0"/>
              <a:pPr/>
              <a:t>כ"ו/טבת/תשפ"ג</a:t>
            </a:fld>
            <a:endParaRPr lang="he-I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09662-B945-4D75-BEFA-6155BC45CA9B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538263269"/>
      </p:ext>
    </p:extLst>
  </p:cSld>
  <p:clrMapOvr>
    <a:masterClrMapping/>
  </p:clrMapOvr>
  <p:transition spd="slow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31D0C-9F9E-4BB9-BA8E-C75EE3308534}" type="datetimeFigureOut">
              <a:rPr lang="he-IL" smtClean="0"/>
              <a:pPr/>
              <a:t>כ"ו/טבת/תשפ"ג</a:t>
            </a:fld>
            <a:endParaRPr lang="he-I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09662-B945-4D75-BEFA-6155BC45CA9B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488980511"/>
      </p:ext>
    </p:extLst>
  </p:cSld>
  <p:clrMapOvr>
    <a:masterClrMapping/>
  </p:clrMapOvr>
  <p:transition spd="slow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31D0C-9F9E-4BB9-BA8E-C75EE3308534}" type="datetimeFigureOut">
              <a:rPr lang="he-IL" smtClean="0"/>
              <a:pPr/>
              <a:t>כ"ו/טבת/תשפ"ג</a:t>
            </a:fld>
            <a:endParaRPr lang="he-I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09662-B945-4D75-BEFA-6155BC45CA9B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123615846"/>
      </p:ext>
    </p:extLst>
  </p:cSld>
  <p:clrMapOvr>
    <a:masterClrMapping/>
  </p:clrMapOvr>
  <p:transition spd="slow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31D0C-9F9E-4BB9-BA8E-C75EE3308534}" type="datetimeFigureOut">
              <a:rPr lang="he-IL" smtClean="0"/>
              <a:pPr/>
              <a:t>כ"ו/טבת/תשפ"ג</a:t>
            </a:fld>
            <a:endParaRPr lang="he-I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09662-B945-4D75-BEFA-6155BC45CA9B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075514692"/>
      </p:ext>
    </p:extLst>
  </p:cSld>
  <p:clrMapOvr>
    <a:masterClrMapping/>
  </p:clrMapOvr>
  <p:transition spd="slow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31D0C-9F9E-4BB9-BA8E-C75EE3308534}" type="datetimeFigureOut">
              <a:rPr lang="he-IL" smtClean="0"/>
              <a:pPr/>
              <a:t>כ"ו/טבת/תשפ"ג</a:t>
            </a:fld>
            <a:endParaRPr lang="he-IL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09662-B945-4D75-BEFA-6155BC45CA9B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905546297"/>
      </p:ext>
    </p:extLst>
  </p:cSld>
  <p:clrMapOvr>
    <a:masterClrMapping/>
  </p:clrMapOvr>
  <p:transition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31D0C-9F9E-4BB9-BA8E-C75EE3308534}" type="datetimeFigureOut">
              <a:rPr lang="he-IL" smtClean="0"/>
              <a:pPr/>
              <a:t>כ"ו/טבת/תשפ"ג</a:t>
            </a:fld>
            <a:endParaRPr lang="he-IL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09662-B945-4D75-BEFA-6155BC45CA9B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390159512"/>
      </p:ext>
    </p:extLst>
  </p:cSld>
  <p:clrMapOvr>
    <a:masterClrMapping/>
  </p:clrMapOvr>
  <p:transition spd="slow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31D0C-9F9E-4BB9-BA8E-C75EE3308534}" type="datetimeFigureOut">
              <a:rPr lang="he-IL" smtClean="0"/>
              <a:pPr/>
              <a:t>כ"ו/טבת/תשפ"ג</a:t>
            </a:fld>
            <a:endParaRPr lang="he-IL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09662-B945-4D75-BEFA-6155BC45CA9B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229529901"/>
      </p:ext>
    </p:extLst>
  </p:cSld>
  <p:clrMapOvr>
    <a:masterClrMapping/>
  </p:clrMapOvr>
  <p:transition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31D0C-9F9E-4BB9-BA8E-C75EE3308534}" type="datetimeFigureOut">
              <a:rPr lang="he-IL" smtClean="0"/>
              <a:pPr/>
              <a:t>כ"ו/טבת/תשפ"ג</a:t>
            </a:fld>
            <a:endParaRPr lang="he-I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09662-B945-4D75-BEFA-6155BC45CA9B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116452217"/>
      </p:ext>
    </p:extLst>
  </p:cSld>
  <p:clrMapOvr>
    <a:masterClrMapping/>
  </p:clrMapOvr>
  <p:transition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31D0C-9F9E-4BB9-BA8E-C75EE3308534}" type="datetimeFigureOut">
              <a:rPr lang="he-IL" smtClean="0"/>
              <a:pPr/>
              <a:t>כ"ו/טבת/תשפ"ג</a:t>
            </a:fld>
            <a:endParaRPr lang="he-IL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09662-B945-4D75-BEFA-6155BC45CA9B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471591713"/>
      </p:ext>
    </p:extLst>
  </p:cSld>
  <p:clrMapOvr>
    <a:masterClrMapping/>
  </p:clrMapOvr>
  <p:transition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31D0C-9F9E-4BB9-BA8E-C75EE3308534}" type="datetimeFigureOut">
              <a:rPr lang="he-IL" smtClean="0"/>
              <a:pPr/>
              <a:t>כ"ו/טבת/תשפ"ג</a:t>
            </a:fld>
            <a:endParaRPr lang="he-I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09662-B945-4D75-BEFA-6155BC45CA9B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108850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31D0C-9F9E-4BB9-BA8E-C75EE3308534}" type="datetimeFigureOut">
              <a:rPr lang="he-IL" smtClean="0"/>
              <a:pPr/>
              <a:t>כ"ו/טבת/תשפ"ג</a:t>
            </a:fld>
            <a:endParaRPr lang="he-I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09662-B945-4D75-BEFA-6155BC45CA9B}" type="slidenum">
              <a:rPr lang="he-IL" smtClean="0"/>
              <a:pPr/>
              <a:t>‹#›</a:t>
            </a:fld>
            <a:endParaRPr lang="he-IL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09323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31D0C-9F9E-4BB9-BA8E-C75EE3308534}" type="datetimeFigureOut">
              <a:rPr lang="he-IL" smtClean="0"/>
              <a:pPr/>
              <a:t>כ"ו/טבת/תשפ"ג</a:t>
            </a:fld>
            <a:endParaRPr lang="he-I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09662-B945-4D75-BEFA-6155BC45CA9B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3671343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 עם ציטו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31D0C-9F9E-4BB9-BA8E-C75EE3308534}" type="datetimeFigureOut">
              <a:rPr lang="he-IL" smtClean="0"/>
              <a:pPr/>
              <a:t>כ"ו/טבת/תשפ"ג</a:t>
            </a:fld>
            <a:endParaRPr lang="he-I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09662-B945-4D75-BEFA-6155BC45CA9B}" type="slidenum">
              <a:rPr lang="he-IL" smtClean="0"/>
              <a:pPr/>
              <a:t>‹#›</a:t>
            </a:fld>
            <a:endParaRPr lang="he-IL" dirty="0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715377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או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31D0C-9F9E-4BB9-BA8E-C75EE3308534}" type="datetimeFigureOut">
              <a:rPr lang="he-IL" smtClean="0"/>
              <a:pPr/>
              <a:t>כ"ו/טבת/תשפ"ג</a:t>
            </a:fld>
            <a:endParaRPr lang="he-I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09662-B945-4D75-BEFA-6155BC45CA9B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272301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31D0C-9F9E-4BB9-BA8E-C75EE3308534}" type="datetimeFigureOut">
              <a:rPr lang="he-IL" smtClean="0"/>
              <a:pPr/>
              <a:t>כ"ו/טבת/תשפ"ג</a:t>
            </a:fld>
            <a:endParaRPr lang="he-I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09662-B945-4D75-BEFA-6155BC45CA9B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099958990"/>
      </p:ext>
    </p:extLst>
  </p:cSld>
  <p:clrMapOvr>
    <a:masterClrMapping/>
  </p:clrMapOvr>
  <p:transition spd="slow">
    <p:wipe dir="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31D0C-9F9E-4BB9-BA8E-C75EE3308534}" type="datetimeFigureOut">
              <a:rPr lang="he-IL" smtClean="0"/>
              <a:pPr/>
              <a:t>כ"ו/טבת/תשפ"ג</a:t>
            </a:fld>
            <a:endParaRPr lang="he-I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09662-B945-4D75-BEFA-6155BC45CA9B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893273887"/>
      </p:ext>
    </p:extLst>
  </p:cSld>
  <p:clrMapOvr>
    <a:masterClrMapping/>
  </p:clrMapOvr>
  <p:transition spd="slow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71317" cy="6874935"/>
            <a:chOff x="-8467" y="-8468"/>
            <a:chExt cx="9171317" cy="6874935"/>
          </a:xfrm>
        </p:grpSpPr>
        <p:cxnSp>
          <p:nvCxnSpPr>
            <p:cNvPr id="7" name="Straight Connector 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 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50000"/>
                <a:alpha val="7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031D0C-9F9E-4BB9-BA8E-C75EE3308534}" type="datetimeFigureOut">
              <a:rPr lang="he-IL" smtClean="0"/>
              <a:pPr/>
              <a:t>כ"ו/טבת/תשפ"ג</a:t>
            </a:fld>
            <a:endParaRPr lang="he-I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CBD09662-B945-4D75-BEFA-6155BC45CA9B}" type="slidenum">
              <a:rPr lang="he-IL" smtClean="0"/>
              <a:pPr/>
              <a:t>‹#›</a:t>
            </a:fld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010389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33" r:id="rId12"/>
    <p:sldLayoutId id="2147483834" r:id="rId13"/>
    <p:sldLayoutId id="2147483835" r:id="rId14"/>
    <p:sldLayoutId id="2147483836" r:id="rId15"/>
    <p:sldLayoutId id="2147483837" r:id="rId16"/>
  </p:sldLayoutIdLst>
  <p:transition spd="slow">
    <p:wipe dir="d"/>
  </p:transition>
  <p:txStyles>
    <p:titleStyle>
      <a:lvl1pPr algn="l" defTabSz="457200" rtl="1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691680" y="5157192"/>
            <a:ext cx="5953294" cy="1571636"/>
          </a:xfrm>
        </p:spPr>
        <p:txBody>
          <a:bodyPr>
            <a:normAutofit/>
          </a:bodyPr>
          <a:lstStyle/>
          <a:p>
            <a:pPr algn="ctr"/>
            <a:r>
              <a:rPr lang="he-IL" dirty="0"/>
              <a:t>מכון שביל ללב</a:t>
            </a:r>
            <a:br>
              <a:rPr lang="he-IL" dirty="0"/>
            </a:br>
            <a:r>
              <a:rPr lang="he-IL" sz="2800" dirty="0"/>
              <a:t>השביל שיוביל אותך לליבו של ילדך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2267744" y="695458"/>
            <a:ext cx="6480048" cy="1752600"/>
          </a:xfrm>
        </p:spPr>
        <p:txBody>
          <a:bodyPr>
            <a:normAutofit/>
          </a:bodyPr>
          <a:lstStyle/>
          <a:p>
            <a:r>
              <a:rPr lang="he-IL" sz="3600" dirty="0"/>
              <a:t>לאימהות שמשקיעות בילדים:</a:t>
            </a:r>
          </a:p>
        </p:txBody>
      </p:sp>
      <p:pic>
        <p:nvPicPr>
          <p:cNvPr id="4" name="תמונה 3" descr="0 (11).jpg"/>
          <p:cNvPicPr>
            <a:picLocks noChangeAspect="1"/>
          </p:cNvPicPr>
          <p:nvPr/>
        </p:nvPicPr>
        <p:blipFill>
          <a:blip r:embed="rId2"/>
          <a:srcRect l="5934" t="7417" r="2096" b="6546"/>
          <a:stretch>
            <a:fillRect/>
          </a:stretch>
        </p:blipFill>
        <p:spPr>
          <a:xfrm>
            <a:off x="2786050" y="1785926"/>
            <a:ext cx="3374829" cy="315709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979712" y="476672"/>
            <a:ext cx="7772400" cy="1143008"/>
          </a:xfrm>
        </p:spPr>
        <p:txBody>
          <a:bodyPr>
            <a:normAutofit fontScale="90000"/>
          </a:bodyPr>
          <a:lstStyle/>
          <a:p>
            <a:pPr algn="ctr"/>
            <a:r>
              <a:rPr lang="he-IL" dirty="0"/>
              <a:t>מפגש  1 </a:t>
            </a:r>
            <a:br>
              <a:rPr lang="he-IL" dirty="0"/>
            </a:br>
            <a:endParaRPr lang="he-IL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2699792" y="906221"/>
            <a:ext cx="4464054" cy="5918203"/>
          </a:xfrm>
        </p:spPr>
        <p:txBody>
          <a:bodyPr>
            <a:noAutofit/>
          </a:bodyPr>
          <a:lstStyle/>
          <a:p>
            <a:endParaRPr lang="en-US" b="1" dirty="0">
              <a:solidFill>
                <a:schemeClr val="tx1"/>
              </a:solidFill>
            </a:endParaRPr>
          </a:p>
          <a:p>
            <a:pPr algn="ctr"/>
            <a:r>
              <a:rPr lang="he-IL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מטרה  –  מוטיבציה</a:t>
            </a:r>
          </a:p>
          <a:p>
            <a:r>
              <a:rPr lang="he-IL" b="1" dirty="0">
                <a:solidFill>
                  <a:schemeClr val="tx1"/>
                </a:solidFill>
              </a:rPr>
              <a:t>כאשר אנחנו רוצים לחזק את הילד שלנו חשוב לתת </a:t>
            </a:r>
            <a:r>
              <a:rPr lang="he-IL" b="1" u="sng" dirty="0">
                <a:solidFill>
                  <a:schemeClr val="tx1"/>
                </a:solidFill>
              </a:rPr>
              <a:t>מוטיבציה</a:t>
            </a:r>
          </a:p>
          <a:p>
            <a:r>
              <a:rPr lang="he-IL" b="1" dirty="0">
                <a:solidFill>
                  <a:schemeClr val="tx1"/>
                </a:solidFill>
              </a:rPr>
              <a:t>לפעולה לשנוי ולהתאמצות.</a:t>
            </a:r>
          </a:p>
          <a:p>
            <a:r>
              <a:rPr lang="he-IL" b="1" dirty="0">
                <a:solidFill>
                  <a:schemeClr val="tx1"/>
                </a:solidFill>
              </a:rPr>
              <a:t>על מה נדבר בסדנא?</a:t>
            </a:r>
          </a:p>
          <a:p>
            <a:pPr>
              <a:buFont typeface="Arial" pitchFamily="34" charset="0"/>
              <a:buChar char="•"/>
            </a:pPr>
            <a:r>
              <a:rPr lang="he-IL" b="1" dirty="0">
                <a:solidFill>
                  <a:schemeClr val="tx1"/>
                </a:solidFill>
              </a:rPr>
              <a:t>מוטיבציה לטווח קצר ומוטיבציה לטווח ארוך. </a:t>
            </a:r>
          </a:p>
          <a:p>
            <a:pPr>
              <a:buFont typeface="Arial" pitchFamily="34" charset="0"/>
              <a:buChar char="•"/>
            </a:pPr>
            <a:r>
              <a:rPr lang="he-IL" b="1" dirty="0">
                <a:solidFill>
                  <a:schemeClr val="tx1"/>
                </a:solidFill>
              </a:rPr>
              <a:t>כיצד מעלים מוטיבציה? </a:t>
            </a:r>
          </a:p>
          <a:p>
            <a:pPr>
              <a:buFont typeface="Arial" pitchFamily="34" charset="0"/>
              <a:buChar char="•"/>
            </a:pPr>
            <a:r>
              <a:rPr lang="he-IL" b="1" dirty="0">
                <a:solidFill>
                  <a:schemeClr val="tx1"/>
                </a:solidFill>
              </a:rPr>
              <a:t>נערוך </a:t>
            </a:r>
            <a:r>
              <a:rPr lang="he-IL" b="1" u="sng" dirty="0">
                <a:solidFill>
                  <a:schemeClr val="tx1"/>
                </a:solidFill>
              </a:rPr>
              <a:t>סקר חיזוקים</a:t>
            </a:r>
            <a:r>
              <a:rPr lang="he-IL" b="1" dirty="0">
                <a:solidFill>
                  <a:schemeClr val="tx1"/>
                </a:solidFill>
              </a:rPr>
              <a:t>. דברים שהילד אוהב, לתת לו מידי פעם מה שאוהב.</a:t>
            </a:r>
          </a:p>
          <a:p>
            <a:endParaRPr lang="he-IL" b="1" dirty="0">
              <a:solidFill>
                <a:schemeClr val="tx1"/>
              </a:solidFill>
            </a:endParaRPr>
          </a:p>
        </p:txBody>
      </p:sp>
      <p:pic>
        <p:nvPicPr>
          <p:cNvPr id="4" name="תמונה 3" descr="0 (3).jpg"/>
          <p:cNvPicPr>
            <a:picLocks noChangeAspect="1"/>
          </p:cNvPicPr>
          <p:nvPr/>
        </p:nvPicPr>
        <p:blipFill>
          <a:blip r:embed="rId3"/>
          <a:srcRect l="1761" t="4015" r="73071" b="69284"/>
          <a:stretch>
            <a:fillRect/>
          </a:stretch>
        </p:blipFill>
        <p:spPr>
          <a:xfrm>
            <a:off x="9644098" y="1428736"/>
            <a:ext cx="1428760" cy="2143140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/>
          <a:srcRect l="37372" t="26480" r="53683" b="50000"/>
          <a:stretch>
            <a:fillRect/>
          </a:stretch>
        </p:blipFill>
        <p:spPr bwMode="auto">
          <a:xfrm>
            <a:off x="559563" y="2357430"/>
            <a:ext cx="2040091" cy="30157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00"/>
                            </p:stCondLst>
                            <p:childTnLst>
                              <p:par>
                                <p:cTn id="2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3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3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3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3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9000"/>
                            </p:stCondLst>
                            <p:childTnLst>
                              <p:par>
                                <p:cTn id="48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2" dur="3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2"/>
          <p:cNvSpPr>
            <a:spLocks noGrp="1"/>
          </p:cNvSpPr>
          <p:nvPr>
            <p:ph type="title"/>
          </p:nvPr>
        </p:nvSpPr>
        <p:spPr>
          <a:xfrm>
            <a:off x="3563888" y="0"/>
            <a:ext cx="5286412" cy="1071570"/>
          </a:xfrm>
        </p:spPr>
        <p:txBody>
          <a:bodyPr>
            <a:normAutofit/>
          </a:bodyPr>
          <a:lstStyle/>
          <a:p>
            <a:pPr algn="ctr"/>
            <a:r>
              <a:rPr lang="he-IL" dirty="0"/>
              <a:t>מפגש 2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idx="1"/>
          </p:nvPr>
        </p:nvSpPr>
        <p:spPr>
          <a:xfrm>
            <a:off x="2584371" y="1196752"/>
            <a:ext cx="4542392" cy="5143536"/>
          </a:xfrm>
          <a:noFill/>
        </p:spPr>
        <p:txBody>
          <a:bodyPr>
            <a:normAutofit/>
          </a:bodyPr>
          <a:lstStyle/>
          <a:p>
            <a:pPr algn="ctr"/>
            <a:r>
              <a:rPr lang="he-IL" sz="2600" b="1" u="sng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מטרה:</a:t>
            </a:r>
            <a:r>
              <a:rPr lang="he-IL" sz="2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הכרת הרגשות</a:t>
            </a:r>
            <a:br>
              <a:rPr lang="he-IL" sz="2600" b="1" dirty="0">
                <a:solidFill>
                  <a:schemeClr val="tx1"/>
                </a:solidFill>
              </a:rPr>
            </a:br>
            <a:r>
              <a:rPr lang="he-IL" b="1" dirty="0">
                <a:solidFill>
                  <a:schemeClr val="tx1"/>
                </a:solidFill>
              </a:rPr>
              <a:t> </a:t>
            </a:r>
          </a:p>
          <a:p>
            <a:pPr algn="r"/>
            <a:r>
              <a:rPr lang="he-IL" b="1" dirty="0">
                <a:solidFill>
                  <a:schemeClr val="tx1"/>
                </a:solidFill>
              </a:rPr>
              <a:t>עד גיל 6 ילד מדמיין, מדבר רק רגש. מגיל 6 הוא לומד שרוצים לראות הישגים</a:t>
            </a:r>
            <a:endParaRPr lang="en-US" b="1" dirty="0">
              <a:solidFill>
                <a:schemeClr val="tx1"/>
              </a:solidFill>
            </a:endParaRPr>
          </a:p>
          <a:p>
            <a:pPr algn="r"/>
            <a:r>
              <a:rPr lang="he-IL" b="1" dirty="0">
                <a:solidFill>
                  <a:schemeClr val="tx1"/>
                </a:solidFill>
              </a:rPr>
              <a:t>ותוצאות ומתחיל להסתיר ולהדחיק את הרגשות.</a:t>
            </a:r>
          </a:p>
          <a:p>
            <a:pPr algn="r"/>
            <a:r>
              <a:rPr lang="he-IL" b="1" dirty="0">
                <a:solidFill>
                  <a:schemeClr val="tx1"/>
                </a:solidFill>
              </a:rPr>
              <a:t>על מה נדבר בסדנא?</a:t>
            </a:r>
          </a:p>
          <a:p>
            <a:pPr algn="r">
              <a:buFont typeface="Arial" pitchFamily="34" charset="0"/>
              <a:buChar char="•"/>
            </a:pPr>
            <a:r>
              <a:rPr lang="he-IL" b="1" dirty="0">
                <a:solidFill>
                  <a:schemeClr val="tx1"/>
                </a:solidFill>
              </a:rPr>
              <a:t>עם רגש לא מתווכחים</a:t>
            </a:r>
            <a:r>
              <a:rPr lang="en-US" b="1" dirty="0">
                <a:solidFill>
                  <a:schemeClr val="tx1"/>
                </a:solidFill>
              </a:rPr>
              <a:t>.</a:t>
            </a:r>
            <a:r>
              <a:rPr lang="he-IL" b="1" dirty="0">
                <a:solidFill>
                  <a:schemeClr val="tx1"/>
                </a:solidFill>
              </a:rPr>
              <a:t> </a:t>
            </a:r>
          </a:p>
          <a:p>
            <a:pPr algn="r">
              <a:buFont typeface="Arial" pitchFamily="34" charset="0"/>
              <a:buChar char="•"/>
            </a:pPr>
            <a:r>
              <a:rPr lang="he-IL" b="1" dirty="0">
                <a:solidFill>
                  <a:schemeClr val="tx1"/>
                </a:solidFill>
              </a:rPr>
              <a:t>רגשות לא מדחיקים</a:t>
            </a:r>
            <a:r>
              <a:rPr lang="en-US" b="1" dirty="0">
                <a:solidFill>
                  <a:schemeClr val="tx1"/>
                </a:solidFill>
              </a:rPr>
              <a:t>.</a:t>
            </a:r>
            <a:endParaRPr lang="he-IL" b="1" dirty="0">
              <a:solidFill>
                <a:schemeClr val="tx1"/>
              </a:solidFill>
            </a:endParaRPr>
          </a:p>
          <a:p>
            <a:pPr algn="r">
              <a:buFont typeface="Arial" pitchFamily="34" charset="0"/>
              <a:buChar char="•"/>
            </a:pPr>
            <a:r>
              <a:rPr lang="he-IL" b="1" dirty="0">
                <a:solidFill>
                  <a:schemeClr val="tx1"/>
                </a:solidFill>
              </a:rPr>
              <a:t>רגשות צריכים נראות.</a:t>
            </a:r>
          </a:p>
          <a:p>
            <a:pPr algn="r">
              <a:buFont typeface="Arial" pitchFamily="34" charset="0"/>
              <a:buChar char="•"/>
            </a:pPr>
            <a:r>
              <a:rPr lang="he-IL" b="1" dirty="0">
                <a:solidFill>
                  <a:schemeClr val="tx1"/>
                </a:solidFill>
              </a:rPr>
              <a:t>כל ההחלטות שלנו נובעות מרגשות</a:t>
            </a:r>
            <a:r>
              <a:rPr lang="en-US" b="1" dirty="0">
                <a:solidFill>
                  <a:schemeClr val="tx1"/>
                </a:solidFill>
              </a:rPr>
              <a:t>.</a:t>
            </a:r>
            <a:endParaRPr lang="he-IL" b="1" dirty="0">
              <a:solidFill>
                <a:schemeClr val="tx1"/>
              </a:solidFill>
            </a:endParaRPr>
          </a:p>
          <a:p>
            <a:pPr algn="r"/>
            <a:endParaRPr lang="he-IL" b="1" dirty="0">
              <a:solidFill>
                <a:schemeClr val="tx1"/>
              </a:solidFill>
            </a:endParaRPr>
          </a:p>
        </p:txBody>
      </p:sp>
      <p:pic>
        <p:nvPicPr>
          <p:cNvPr id="5" name="תמונה 4" descr="0 (5).jpg"/>
          <p:cNvPicPr>
            <a:picLocks noChangeAspect="1"/>
          </p:cNvPicPr>
          <p:nvPr/>
        </p:nvPicPr>
        <p:blipFill>
          <a:blip r:embed="rId2"/>
          <a:srcRect t="6982" r="75168" b="66317"/>
          <a:stretch>
            <a:fillRect/>
          </a:stretch>
        </p:blipFill>
        <p:spPr>
          <a:xfrm>
            <a:off x="539552" y="2492896"/>
            <a:ext cx="2028764" cy="3084313"/>
          </a:xfrm>
          <a:prstGeom prst="rect">
            <a:avLst/>
          </a:prstGeom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3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8000"/>
                            </p:stCondLst>
                            <p:childTnLst>
                              <p:par>
                                <p:cTn id="2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3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1000"/>
                            </p:stCondLst>
                            <p:childTnLst>
                              <p:par>
                                <p:cTn id="2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3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4000"/>
                            </p:stCondLst>
                            <p:childTnLst>
                              <p:par>
                                <p:cTn id="3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3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000"/>
                            </p:stCondLst>
                            <p:childTnLst>
                              <p:par>
                                <p:cTn id="4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3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0"/>
                            </p:stCondLst>
                            <p:childTnLst>
                              <p:par>
                                <p:cTn id="4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3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3000"/>
                            </p:stCondLst>
                            <p:childTnLst>
                              <p:par>
                                <p:cTn id="5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3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3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707904" y="-80600"/>
            <a:ext cx="4634828" cy="910454"/>
          </a:xfrm>
        </p:spPr>
        <p:txBody>
          <a:bodyPr/>
          <a:lstStyle/>
          <a:p>
            <a:pPr algn="ctr"/>
            <a:r>
              <a:rPr lang="he-IL" dirty="0"/>
              <a:t>מפגש  3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2267744" y="829854"/>
            <a:ext cx="4676056" cy="5028037"/>
          </a:xfrm>
        </p:spPr>
        <p:txBody>
          <a:bodyPr>
            <a:normAutofit lnSpcReduction="10000"/>
          </a:bodyPr>
          <a:lstStyle/>
          <a:p>
            <a:pPr algn="ctr"/>
            <a:r>
              <a:rPr lang="he-IL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מטרה:ביטחון</a:t>
            </a:r>
          </a:p>
          <a:p>
            <a:pPr algn="ctr"/>
            <a:r>
              <a:rPr lang="he-IL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4 צרכי הנפש הבסיסים</a:t>
            </a:r>
            <a:endParaRPr lang="en-US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r"/>
            <a:r>
              <a:rPr lang="he-IL" dirty="0"/>
              <a:t>ישנם 4 צרכים שכל בנ"א צריך ,גם מבוגר: אהבה, שייכות, ערך , ביטחון.</a:t>
            </a:r>
          </a:p>
          <a:p>
            <a:pPr algn="r"/>
            <a:r>
              <a:rPr lang="he-IL" dirty="0">
                <a:solidFill>
                  <a:schemeClr val="accent2"/>
                </a:solidFill>
              </a:rPr>
              <a:t>על מה נדבר בסדנא?</a:t>
            </a:r>
          </a:p>
          <a:p>
            <a:pPr algn="r">
              <a:buFont typeface="Arial" pitchFamily="34" charset="0"/>
              <a:buChar char="•"/>
            </a:pPr>
            <a:r>
              <a:rPr lang="he-IL" dirty="0"/>
              <a:t>נפתח את נושא הביטחון </a:t>
            </a:r>
          </a:p>
          <a:p>
            <a:pPr algn="r">
              <a:buFont typeface="Arial" pitchFamily="34" charset="0"/>
              <a:buChar char="•"/>
            </a:pPr>
            <a:r>
              <a:rPr lang="he-IL" dirty="0"/>
              <a:t>כשם שהגוף לא יכול להתקיים ללא הצרכים שלו כך הנפש זקוקה למזון.</a:t>
            </a:r>
          </a:p>
          <a:p>
            <a:pPr algn="r">
              <a:buFont typeface="Arial" pitchFamily="34" charset="0"/>
              <a:buChar char="•"/>
            </a:pPr>
            <a:r>
              <a:rPr lang="he-IL" dirty="0"/>
              <a:t>רגשות סוערים, אי שקט, אי וודאות- גורמים לדאגה.</a:t>
            </a:r>
          </a:p>
          <a:p>
            <a:pPr algn="r">
              <a:buFont typeface="Arial" pitchFamily="34" charset="0"/>
              <a:buChar char="•"/>
            </a:pPr>
            <a:r>
              <a:rPr lang="he-IL" dirty="0"/>
              <a:t>ילד שגדל ללא ביטחון יחפש כל החיים למלא את את עצמו בביטחונות.</a:t>
            </a:r>
          </a:p>
          <a:p>
            <a:pPr algn="r">
              <a:buFont typeface="Arial" pitchFamily="34" charset="0"/>
              <a:buChar char="•"/>
            </a:pPr>
            <a:r>
              <a:rPr lang="he-IL" dirty="0"/>
              <a:t>כיצד נפתח ביטחון?</a:t>
            </a:r>
            <a:endParaRPr lang="en-US" dirty="0"/>
          </a:p>
          <a:p>
            <a:endParaRPr lang="he-IL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38470" t="20703" r="37647" b="14843"/>
          <a:stretch>
            <a:fillRect/>
          </a:stretch>
        </p:blipFill>
        <p:spPr bwMode="auto">
          <a:xfrm>
            <a:off x="384379" y="1484784"/>
            <a:ext cx="1883365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00"/>
                            </p:stCondLst>
                            <p:childTnLst>
                              <p:par>
                                <p:cTn id="2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3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3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3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9000"/>
                            </p:stCondLst>
                            <p:childTnLst>
                              <p:par>
                                <p:cTn id="48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2" dur="3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2000"/>
                            </p:stCondLst>
                            <p:childTnLst>
                              <p:par>
                                <p:cTn id="54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" dur="3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0"/>
                            </p:stCondLst>
                            <p:childTnLst>
                              <p:par>
                                <p:cTn id="60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3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4" dur="3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-36654" y="350610"/>
            <a:ext cx="7772400" cy="407538"/>
          </a:xfrm>
        </p:spPr>
        <p:txBody>
          <a:bodyPr>
            <a:normAutofit fontScale="90000"/>
          </a:bodyPr>
          <a:lstStyle/>
          <a:p>
            <a:pPr algn="r"/>
            <a:r>
              <a:rPr lang="he-IL" dirty="0"/>
              <a:t>         מפגש 4 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57158" y="764705"/>
            <a:ext cx="6984776" cy="5357850"/>
          </a:xfrm>
        </p:spPr>
        <p:txBody>
          <a:bodyPr>
            <a:noAutofit/>
          </a:bodyPr>
          <a:lstStyle/>
          <a:p>
            <a:pPr algn="ctr"/>
            <a:r>
              <a:rPr lang="he-IL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מטרה - שייכות</a:t>
            </a:r>
            <a:endParaRPr lang="en-US" b="1" dirty="0">
              <a:solidFill>
                <a:schemeClr val="tx1"/>
              </a:solidFill>
            </a:endParaRPr>
          </a:p>
          <a:p>
            <a:pPr lvl="0" algn="r"/>
            <a:r>
              <a:rPr lang="he-IL" sz="1600" b="1" dirty="0">
                <a:solidFill>
                  <a:schemeClr val="tx1"/>
                </a:solidFill>
              </a:rPr>
              <a:t>פתרון בעיות חברתיות</a:t>
            </a:r>
          </a:p>
          <a:p>
            <a:pPr lvl="0" algn="r"/>
            <a:r>
              <a:rPr lang="he-IL" sz="1600" b="1" dirty="0">
                <a:solidFill>
                  <a:schemeClr val="tx1"/>
                </a:solidFill>
              </a:rPr>
              <a:t>נולדנו יצורים חברתיים, זה צורך קיומי.</a:t>
            </a:r>
          </a:p>
          <a:p>
            <a:pPr algn="r"/>
            <a:r>
              <a:rPr lang="he-IL" sz="1600" b="1" dirty="0">
                <a:solidFill>
                  <a:schemeClr val="tx1"/>
                </a:solidFill>
              </a:rPr>
              <a:t>מודל אפר"ת: אירוע פירוש רגש תגובה.</a:t>
            </a:r>
            <a:endParaRPr lang="en-US" sz="1600" b="1" dirty="0">
              <a:solidFill>
                <a:schemeClr val="tx1"/>
              </a:solidFill>
            </a:endParaRPr>
          </a:p>
          <a:p>
            <a:pPr algn="r"/>
            <a:r>
              <a:rPr lang="he-IL" sz="1600" b="1" dirty="0">
                <a:solidFill>
                  <a:schemeClr val="tx1"/>
                </a:solidFill>
              </a:rPr>
              <a:t>האירוע אותו אירוע, הפרוש משפיע על הרגש והתגובה לכן חשוב לשנות את הפרוש לחיובי. </a:t>
            </a:r>
            <a:endParaRPr lang="en-US" sz="1600" b="1" dirty="0">
              <a:solidFill>
                <a:schemeClr val="tx1"/>
              </a:solidFill>
            </a:endParaRPr>
          </a:p>
          <a:p>
            <a:pPr lvl="0" algn="r"/>
            <a:r>
              <a:rPr lang="he-IL" sz="1600" b="1" dirty="0">
                <a:solidFill>
                  <a:schemeClr val="tx1"/>
                </a:solidFill>
              </a:rPr>
              <a:t>להבין איזה רגש עולה לי בתחילה, אהבה, שנאה, בדידות, קנאה וכו'.</a:t>
            </a:r>
            <a:endParaRPr lang="en-US" sz="1600" b="1" dirty="0">
              <a:solidFill>
                <a:schemeClr val="tx1"/>
              </a:solidFill>
            </a:endParaRPr>
          </a:p>
          <a:p>
            <a:pPr lvl="0" algn="r"/>
            <a:r>
              <a:rPr lang="he-IL" sz="1600" b="1" dirty="0">
                <a:solidFill>
                  <a:schemeClr val="tx1"/>
                </a:solidFill>
              </a:rPr>
              <a:t>לפי זיהוי הרגש אני מגיב </a:t>
            </a:r>
          </a:p>
          <a:p>
            <a:pPr lvl="0" algn="r"/>
            <a:r>
              <a:rPr lang="he-IL" sz="1600" b="1" dirty="0">
                <a:solidFill>
                  <a:schemeClr val="tx1"/>
                </a:solidFill>
              </a:rPr>
              <a:t>להתבונן על כל סיטואציה בסימן שאלה במקום סימן קריאה.</a:t>
            </a:r>
          </a:p>
          <a:p>
            <a:pPr algn="r"/>
            <a:r>
              <a:rPr lang="he-IL" sz="1600" b="1" dirty="0">
                <a:solidFill>
                  <a:schemeClr val="tx1"/>
                </a:solidFill>
              </a:rPr>
              <a:t>על מה נדבר בסדנא?</a:t>
            </a:r>
          </a:p>
          <a:p>
            <a:pPr lvl="0" algn="r">
              <a:buFont typeface="Arial" pitchFamily="34" charset="0"/>
              <a:buChar char="•"/>
            </a:pPr>
            <a:r>
              <a:rPr lang="he-IL" sz="1600" b="1" dirty="0">
                <a:solidFill>
                  <a:schemeClr val="tx1"/>
                </a:solidFill>
              </a:rPr>
              <a:t>כיצד לרכוש חברים?</a:t>
            </a:r>
          </a:p>
          <a:p>
            <a:pPr lvl="0" algn="r">
              <a:buFont typeface="Arial" pitchFamily="34" charset="0"/>
              <a:buChar char="•"/>
            </a:pPr>
            <a:r>
              <a:rPr lang="he-IL" sz="1600" b="1" dirty="0">
                <a:solidFill>
                  <a:schemeClr val="tx1"/>
                </a:solidFill>
              </a:rPr>
              <a:t>כיצד להשתלב בחברה?</a:t>
            </a:r>
          </a:p>
          <a:p>
            <a:pPr lvl="0" algn="r">
              <a:buFont typeface="Arial" pitchFamily="34" charset="0"/>
              <a:buChar char="•"/>
            </a:pPr>
            <a:r>
              <a:rPr lang="he-IL" sz="1600" b="1" dirty="0">
                <a:solidFill>
                  <a:schemeClr val="tx1"/>
                </a:solidFill>
              </a:rPr>
              <a:t>עצות חברתיות.</a:t>
            </a:r>
          </a:p>
          <a:p>
            <a:pPr lvl="0" algn="r">
              <a:buFont typeface="Arial" pitchFamily="34" charset="0"/>
              <a:buChar char="•"/>
            </a:pPr>
            <a:r>
              <a:rPr lang="he-IL" sz="1600" b="1" dirty="0">
                <a:solidFill>
                  <a:schemeClr val="tx1"/>
                </a:solidFill>
              </a:rPr>
              <a:t>כיצד לפתור בעצמם בעיות חברתיות.</a:t>
            </a:r>
          </a:p>
          <a:p>
            <a:pPr lvl="0" algn="r"/>
            <a:r>
              <a:rPr lang="he-IL" sz="1600" b="1" dirty="0">
                <a:solidFill>
                  <a:schemeClr val="tx1"/>
                </a:solidFill>
              </a:rPr>
              <a:t>אנחנו צומחים וגדלים מהקושי לאפשר לילדים לפתור בעיות בעצמם. אנחנו הגב מאחור מחבקים</a:t>
            </a:r>
          </a:p>
          <a:p>
            <a:pPr lvl="0" algn="r"/>
            <a:r>
              <a:rPr lang="he-IL" sz="1600" b="1" dirty="0">
                <a:solidFill>
                  <a:schemeClr val="tx1"/>
                </a:solidFill>
              </a:rPr>
              <a:t>אוהבים ובעיקר מאמינים בהם.</a:t>
            </a:r>
          </a:p>
          <a:p>
            <a:pPr lvl="0" algn="r"/>
            <a:endParaRPr lang="en-US" sz="1600" b="1" dirty="0">
              <a:solidFill>
                <a:schemeClr val="tx1"/>
              </a:solidFill>
            </a:endParaRPr>
          </a:p>
          <a:p>
            <a:r>
              <a:rPr lang="he-IL" sz="1600" b="1" dirty="0">
                <a:solidFill>
                  <a:schemeClr val="tx1"/>
                </a:solidFill>
              </a:rPr>
              <a:t> </a:t>
            </a:r>
            <a:endParaRPr lang="en-US" sz="1600" b="1" dirty="0">
              <a:solidFill>
                <a:schemeClr val="tx1"/>
              </a:solidFill>
            </a:endParaRPr>
          </a:p>
          <a:p>
            <a:endParaRPr lang="he-IL" sz="1600" b="1" dirty="0">
              <a:solidFill>
                <a:schemeClr val="tx1"/>
              </a:solidFill>
            </a:endParaRPr>
          </a:p>
        </p:txBody>
      </p:sp>
      <p:pic>
        <p:nvPicPr>
          <p:cNvPr id="4" name="תמונה 3" descr="0 (9).jpg"/>
          <p:cNvPicPr>
            <a:picLocks noChangeAspect="1"/>
          </p:cNvPicPr>
          <p:nvPr/>
        </p:nvPicPr>
        <p:blipFill>
          <a:blip r:embed="rId2"/>
          <a:srcRect l="50000" t="11432" r="14345" b="51483"/>
          <a:stretch>
            <a:fillRect/>
          </a:stretch>
        </p:blipFill>
        <p:spPr>
          <a:xfrm>
            <a:off x="357158" y="2928934"/>
            <a:ext cx="1457335" cy="2143140"/>
          </a:xfrm>
          <a:prstGeom prst="rect">
            <a:avLst/>
          </a:prstGeom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00"/>
                            </p:stCondLst>
                            <p:childTnLst>
                              <p:par>
                                <p:cTn id="2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3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0"/>
                            </p:stCondLst>
                            <p:childTnLst>
                              <p:par>
                                <p:cTn id="3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3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3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1000"/>
                            </p:stCondLst>
                            <p:childTnLst>
                              <p:par>
                                <p:cTn id="4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3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4000"/>
                            </p:stCondLst>
                            <p:childTnLst>
                              <p:par>
                                <p:cTn id="5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3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3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3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4" dur="3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3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0" dur="3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00"/>
                            </p:stCondLst>
                            <p:childTnLst>
                              <p:par>
                                <p:cTn id="72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3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6" dur="3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000"/>
                            </p:stCondLst>
                            <p:childTnLst>
                              <p:par>
                                <p:cTn id="78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3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2" dur="3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2000"/>
                            </p:stCondLst>
                            <p:childTnLst>
                              <p:par>
                                <p:cTn id="84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3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8" dur="3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5000"/>
                            </p:stCondLst>
                            <p:childTnLst>
                              <p:par>
                                <p:cTn id="90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3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4" dur="3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8000"/>
                            </p:stCondLst>
                            <p:childTnLst>
                              <p:par>
                                <p:cTn id="96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3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000" fill="hold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0" dur="3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211960" y="285729"/>
            <a:ext cx="4346226" cy="695000"/>
          </a:xfrm>
        </p:spPr>
        <p:txBody>
          <a:bodyPr>
            <a:normAutofit fontScale="90000"/>
          </a:bodyPr>
          <a:lstStyle/>
          <a:p>
            <a:pPr algn="ctr"/>
            <a:r>
              <a:rPr lang="he-IL" dirty="0"/>
              <a:t>מפגש 5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1979712" y="1583291"/>
            <a:ext cx="5048312" cy="5715015"/>
          </a:xfrm>
        </p:spPr>
        <p:txBody>
          <a:bodyPr>
            <a:noAutofit/>
          </a:bodyPr>
          <a:lstStyle/>
          <a:p>
            <a:pPr algn="ctr"/>
            <a:r>
              <a:rPr lang="he-IL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מטרה- ערך</a:t>
            </a:r>
            <a:endParaRPr lang="en-US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1"/>
              </a:solidFill>
            </a:endParaRPr>
          </a:p>
          <a:p>
            <a:pPr algn="r"/>
            <a:r>
              <a:rPr lang="he-IL" sz="1800" b="1" dirty="0">
                <a:solidFill>
                  <a:schemeClr val="tx1"/>
                </a:solidFill>
              </a:rPr>
              <a:t>כשילד קטן הוא בונה את הדימוי העצמי שלו ע"י האישור של הסביבה- ערך</a:t>
            </a:r>
          </a:p>
          <a:p>
            <a:pPr algn="r"/>
            <a:r>
              <a:rPr lang="he-IL" sz="1800" b="1" dirty="0">
                <a:solidFill>
                  <a:schemeClr val="tx1"/>
                </a:solidFill>
              </a:rPr>
              <a:t>חיצוני.</a:t>
            </a:r>
            <a:endParaRPr lang="en-US" sz="1800" b="1" dirty="0">
              <a:solidFill>
                <a:schemeClr val="tx1"/>
              </a:solidFill>
            </a:endParaRPr>
          </a:p>
          <a:p>
            <a:pPr algn="r"/>
            <a:r>
              <a:rPr lang="he-IL" sz="1800" b="1" dirty="0">
                <a:solidFill>
                  <a:schemeClr val="tx1"/>
                </a:solidFill>
              </a:rPr>
              <a:t>על מה נדבר בסדנא?</a:t>
            </a:r>
          </a:p>
          <a:p>
            <a:pPr lvl="0" algn="r">
              <a:buFont typeface="Arial" pitchFamily="34" charset="0"/>
              <a:buChar char="•"/>
            </a:pPr>
            <a:r>
              <a:rPr lang="he-IL" sz="1800" b="1" dirty="0">
                <a:solidFill>
                  <a:schemeClr val="tx1"/>
                </a:solidFill>
              </a:rPr>
              <a:t>לעזור לילד להבין כיצד הוא נתפס בעיני אחרים .</a:t>
            </a:r>
            <a:endParaRPr lang="en-US" sz="1800" b="1" dirty="0">
              <a:solidFill>
                <a:schemeClr val="tx1"/>
              </a:solidFill>
            </a:endParaRPr>
          </a:p>
          <a:p>
            <a:pPr lvl="0" algn="r">
              <a:buFont typeface="Arial" pitchFamily="34" charset="0"/>
              <a:buChar char="•"/>
            </a:pPr>
            <a:r>
              <a:rPr lang="he-IL" sz="1800" b="1" dirty="0">
                <a:solidFill>
                  <a:schemeClr val="tx1"/>
                </a:solidFill>
              </a:rPr>
              <a:t>להגדיל ולמקד את היכולת של הילד ביחס לחבריו.</a:t>
            </a:r>
          </a:p>
          <a:p>
            <a:pPr lvl="0" algn="r">
              <a:buFont typeface="Arial" pitchFamily="34" charset="0"/>
              <a:buChar char="•"/>
            </a:pPr>
            <a:r>
              <a:rPr lang="he-IL" sz="1800" b="1" dirty="0">
                <a:solidFill>
                  <a:schemeClr val="tx1"/>
                </a:solidFill>
              </a:rPr>
              <a:t>העלאת הדימוי העצמי מתחיל בבית.</a:t>
            </a:r>
          </a:p>
          <a:p>
            <a:pPr lvl="0" algn="r">
              <a:buFont typeface="Arial" pitchFamily="34" charset="0"/>
              <a:buChar char="•"/>
            </a:pPr>
            <a:r>
              <a:rPr lang="he-IL" sz="1800" b="1" dirty="0">
                <a:solidFill>
                  <a:schemeClr val="tx1"/>
                </a:solidFill>
              </a:rPr>
              <a:t>לחבר את המעשה לתכונות. </a:t>
            </a:r>
            <a:endParaRPr lang="en-US" sz="1800" b="1" dirty="0">
              <a:solidFill>
                <a:schemeClr val="tx1"/>
              </a:solidFill>
            </a:endParaRPr>
          </a:p>
          <a:p>
            <a:pPr algn="r"/>
            <a:endParaRPr lang="he-IL" sz="1800" b="1" dirty="0">
              <a:solidFill>
                <a:schemeClr val="tx1"/>
              </a:solidFill>
            </a:endParaRPr>
          </a:p>
        </p:txBody>
      </p:sp>
      <p:pic>
        <p:nvPicPr>
          <p:cNvPr id="4" name="תמונה 3" descr="0 (6).jpg"/>
          <p:cNvPicPr>
            <a:picLocks noChangeAspect="1"/>
          </p:cNvPicPr>
          <p:nvPr/>
        </p:nvPicPr>
        <p:blipFill>
          <a:blip r:embed="rId2"/>
          <a:srcRect l="26929" t="48516" r="50000" b="-435"/>
          <a:stretch>
            <a:fillRect/>
          </a:stretch>
        </p:blipFill>
        <p:spPr>
          <a:xfrm>
            <a:off x="388233" y="1916592"/>
            <a:ext cx="1571636" cy="2500330"/>
          </a:xfrm>
          <a:prstGeom prst="rect">
            <a:avLst/>
          </a:prstGeom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00"/>
                            </p:stCondLst>
                            <p:childTnLst>
                              <p:par>
                                <p:cTn id="2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3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3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3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9000"/>
                            </p:stCondLst>
                            <p:childTnLst>
                              <p:par>
                                <p:cTn id="48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2" dur="3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2000"/>
                            </p:stCondLst>
                            <p:childTnLst>
                              <p:par>
                                <p:cTn id="54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" dur="3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067944" y="332656"/>
            <a:ext cx="3713066" cy="767008"/>
          </a:xfrm>
        </p:spPr>
        <p:txBody>
          <a:bodyPr/>
          <a:lstStyle/>
          <a:p>
            <a:pPr algn="ctr"/>
            <a:r>
              <a:rPr lang="he-IL" dirty="0"/>
              <a:t>מפגש 6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1979712" y="1607343"/>
            <a:ext cx="5180112" cy="5572140"/>
          </a:xfrm>
        </p:spPr>
        <p:txBody>
          <a:bodyPr>
            <a:normAutofit/>
          </a:bodyPr>
          <a:lstStyle/>
          <a:p>
            <a:pPr algn="ctr"/>
            <a:r>
              <a:rPr lang="he-IL" b="1" u="sng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מטרה : תקשורת</a:t>
            </a:r>
            <a:endParaRPr lang="en-US" b="1" u="sng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tx1"/>
              </a:solidFill>
            </a:endParaRPr>
          </a:p>
          <a:p>
            <a:pPr algn="r"/>
            <a:r>
              <a:rPr lang="he-IL" b="1" dirty="0">
                <a:solidFill>
                  <a:schemeClr val="tx1"/>
                </a:solidFill>
              </a:rPr>
              <a:t>תקשורת זו בעצם העברת מידע מאחד לשני </a:t>
            </a:r>
            <a:endParaRPr lang="en-US" b="1" dirty="0">
              <a:solidFill>
                <a:schemeClr val="tx1"/>
              </a:solidFill>
            </a:endParaRPr>
          </a:p>
          <a:p>
            <a:pPr algn="r"/>
            <a:r>
              <a:rPr lang="he-IL" b="1" dirty="0">
                <a:solidFill>
                  <a:schemeClr val="tx1"/>
                </a:solidFill>
              </a:rPr>
              <a:t>על מה נדבר בסדנא?</a:t>
            </a:r>
          </a:p>
          <a:p>
            <a:pPr algn="r">
              <a:buFont typeface="Arial" pitchFamily="34" charset="0"/>
              <a:buChar char="•"/>
            </a:pPr>
            <a:r>
              <a:rPr lang="he-IL" b="1" dirty="0">
                <a:solidFill>
                  <a:schemeClr val="tx1"/>
                </a:solidFill>
              </a:rPr>
              <a:t>אסרטיביות היא שפה נרכשת שאפשר ללמוד.</a:t>
            </a:r>
          </a:p>
          <a:p>
            <a:pPr algn="r">
              <a:buFont typeface="Arial" pitchFamily="34" charset="0"/>
              <a:buChar char="•"/>
            </a:pPr>
            <a:r>
              <a:rPr lang="he-IL" b="1" dirty="0">
                <a:solidFill>
                  <a:schemeClr val="tx1"/>
                </a:solidFill>
              </a:rPr>
              <a:t>עמוד השדרה של כל קשר הוא כבוד , לעצמי ולזולתי.</a:t>
            </a:r>
          </a:p>
          <a:p>
            <a:pPr algn="r">
              <a:buFont typeface="Arial" pitchFamily="34" charset="0"/>
              <a:buChar char="•"/>
            </a:pPr>
            <a:r>
              <a:rPr lang="he-IL" b="1" dirty="0">
                <a:solidFill>
                  <a:schemeClr val="tx1"/>
                </a:solidFill>
              </a:rPr>
              <a:t>מערכת יחסים תקינה זו איכות חיים והיכולת הזו נבנית ראשית בבית.</a:t>
            </a:r>
          </a:p>
          <a:p>
            <a:endParaRPr lang="he-IL" b="1" dirty="0">
              <a:solidFill>
                <a:schemeClr val="tx1"/>
              </a:solidFill>
            </a:endParaRPr>
          </a:p>
        </p:txBody>
      </p:sp>
      <p:pic>
        <p:nvPicPr>
          <p:cNvPr id="4" name="תמונה 3" descr="0 (8).jpg"/>
          <p:cNvPicPr>
            <a:picLocks noChangeAspect="1"/>
          </p:cNvPicPr>
          <p:nvPr/>
        </p:nvPicPr>
        <p:blipFill>
          <a:blip r:embed="rId2"/>
          <a:srcRect l="12248" t="9948" r="54195" b="54450"/>
          <a:stretch>
            <a:fillRect/>
          </a:stretch>
        </p:blipFill>
        <p:spPr>
          <a:xfrm>
            <a:off x="214222" y="2132856"/>
            <a:ext cx="1765430" cy="2648144"/>
          </a:xfrm>
          <a:prstGeom prst="rect">
            <a:avLst/>
          </a:prstGeom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3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3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9000"/>
                            </p:stCondLst>
                            <p:childTnLst>
                              <p:par>
                                <p:cTn id="42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3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0" y="188640"/>
            <a:ext cx="3168352" cy="694430"/>
          </a:xfrm>
        </p:spPr>
        <p:txBody>
          <a:bodyPr>
            <a:normAutofit fontScale="90000"/>
          </a:bodyPr>
          <a:lstStyle/>
          <a:p>
            <a:pPr algn="ctr"/>
            <a:r>
              <a:rPr lang="he-IL" dirty="0"/>
              <a:t>מפגש 7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-468560" y="1196753"/>
            <a:ext cx="8058152" cy="5661248"/>
          </a:xfrm>
        </p:spPr>
        <p:txBody>
          <a:bodyPr>
            <a:normAutofit/>
          </a:bodyPr>
          <a:lstStyle/>
          <a:p>
            <a:pPr algn="ctr"/>
            <a:r>
              <a:rPr lang="he-IL" sz="2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מטרה –  אהבה</a:t>
            </a:r>
          </a:p>
          <a:p>
            <a:pPr algn="r"/>
            <a:r>
              <a:rPr lang="he-IL" b="1" dirty="0">
                <a:solidFill>
                  <a:schemeClr val="tx1"/>
                </a:solidFill>
              </a:rPr>
              <a:t>לכל תינוק יש יתרה בבנק הרגשות.</a:t>
            </a:r>
          </a:p>
          <a:p>
            <a:pPr algn="r"/>
            <a:r>
              <a:rPr lang="he-IL" b="1" dirty="0">
                <a:solidFill>
                  <a:schemeClr val="tx1"/>
                </a:solidFill>
              </a:rPr>
              <a:t> ככל שהוא גדל נרשמות לאט </a:t>
            </a:r>
            <a:r>
              <a:rPr lang="he-IL" b="1" dirty="0" err="1">
                <a:solidFill>
                  <a:schemeClr val="tx1"/>
                </a:solidFill>
              </a:rPr>
              <a:t>לאט</a:t>
            </a:r>
            <a:endParaRPr lang="he-IL" b="1" dirty="0">
              <a:solidFill>
                <a:schemeClr val="tx1"/>
              </a:solidFill>
            </a:endParaRPr>
          </a:p>
          <a:p>
            <a:pPr algn="r"/>
            <a:r>
              <a:rPr lang="he-IL" b="1" dirty="0">
                <a:solidFill>
                  <a:schemeClr val="tx1"/>
                </a:solidFill>
              </a:rPr>
              <a:t>משיכות בחשבון  והוא נשאר במינוס.</a:t>
            </a:r>
            <a:endParaRPr lang="en-US" b="1" dirty="0">
              <a:solidFill>
                <a:schemeClr val="tx1"/>
              </a:solidFill>
            </a:endParaRPr>
          </a:p>
          <a:p>
            <a:pPr algn="r"/>
            <a:r>
              <a:rPr lang="he-IL" b="1" dirty="0">
                <a:solidFill>
                  <a:schemeClr val="tx1"/>
                </a:solidFill>
              </a:rPr>
              <a:t>התחושה הבסיסית של אהוב ויקר דועכת.</a:t>
            </a:r>
          </a:p>
          <a:p>
            <a:pPr algn="r"/>
            <a:r>
              <a:rPr lang="he-IL" b="1" dirty="0">
                <a:solidFill>
                  <a:schemeClr val="tx1"/>
                </a:solidFill>
              </a:rPr>
              <a:t>על מה נדבר בסדנא?</a:t>
            </a:r>
          </a:p>
          <a:p>
            <a:pPr algn="r">
              <a:buFont typeface="Arial" pitchFamily="34" charset="0"/>
              <a:buChar char="•"/>
            </a:pPr>
            <a:r>
              <a:rPr lang="he-IL" b="1" dirty="0">
                <a:solidFill>
                  <a:schemeClr val="tx1"/>
                </a:solidFill>
              </a:rPr>
              <a:t>אהבה עצמית- ככה יאהבו אותי.</a:t>
            </a:r>
          </a:p>
          <a:p>
            <a:pPr algn="r">
              <a:buFont typeface="Arial" pitchFamily="34" charset="0"/>
              <a:buChar char="•"/>
            </a:pPr>
            <a:r>
              <a:rPr lang="he-IL" b="1" dirty="0">
                <a:solidFill>
                  <a:schemeClr val="tx1"/>
                </a:solidFill>
              </a:rPr>
              <a:t>אהבה מטפחים -זה מעשים –</a:t>
            </a:r>
            <a:r>
              <a:rPr lang="he-IL" b="1" dirty="0" err="1">
                <a:solidFill>
                  <a:schemeClr val="tx1"/>
                </a:solidFill>
              </a:rPr>
              <a:t> לא</a:t>
            </a:r>
            <a:r>
              <a:rPr lang="he-IL" b="1" dirty="0">
                <a:solidFill>
                  <a:schemeClr val="tx1"/>
                </a:solidFill>
              </a:rPr>
              <a:t> רק רגש</a:t>
            </a:r>
            <a:r>
              <a:rPr lang="en-US" b="1" dirty="0">
                <a:solidFill>
                  <a:schemeClr val="tx1"/>
                </a:solidFill>
              </a:rPr>
              <a:t>.</a:t>
            </a:r>
            <a:endParaRPr lang="he-IL" b="1" dirty="0">
              <a:solidFill>
                <a:schemeClr val="tx1"/>
              </a:solidFill>
            </a:endParaRPr>
          </a:p>
          <a:p>
            <a:pPr algn="r">
              <a:buFont typeface="Arial" pitchFamily="34" charset="0"/>
              <a:buChar char="•"/>
            </a:pPr>
            <a:r>
              <a:rPr lang="he-IL" b="1" dirty="0">
                <a:solidFill>
                  <a:schemeClr val="tx1"/>
                </a:solidFill>
              </a:rPr>
              <a:t>כיצד מבטאים אהבה? במעשה דיבור ומחשבה</a:t>
            </a:r>
            <a:r>
              <a:rPr lang="en-US" b="1" dirty="0">
                <a:solidFill>
                  <a:schemeClr val="tx1"/>
                </a:solidFill>
              </a:rPr>
              <a:t>.</a:t>
            </a:r>
            <a:endParaRPr lang="he-IL" b="1" dirty="0">
              <a:solidFill>
                <a:schemeClr val="tx1"/>
              </a:solidFill>
            </a:endParaRPr>
          </a:p>
          <a:p>
            <a:pPr algn="r"/>
            <a:endParaRPr lang="he-IL" b="1" dirty="0">
              <a:solidFill>
                <a:schemeClr val="tx1"/>
              </a:solidFill>
            </a:endParaRPr>
          </a:p>
          <a:p>
            <a:endParaRPr lang="he-IL" b="1" dirty="0">
              <a:solidFill>
                <a:schemeClr val="tx1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/>
          <a:srcRect l="41436" t="52930" r="50329" b="25097"/>
          <a:stretch>
            <a:fillRect/>
          </a:stretch>
        </p:blipFill>
        <p:spPr bwMode="auto">
          <a:xfrm>
            <a:off x="323528" y="2348880"/>
            <a:ext cx="1785950" cy="267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5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3000"/>
                            </p:stCondLst>
                            <p:childTnLst>
                              <p:par>
                                <p:cTn id="2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5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0"/>
                            </p:stCondLst>
                            <p:childTnLst>
                              <p:par>
                                <p:cTn id="2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5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3000"/>
                            </p:stCondLst>
                            <p:childTnLst>
                              <p:par>
                                <p:cTn id="3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9" dur="5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5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2" dur="5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0"/>
                            </p:stCondLst>
                            <p:childTnLst>
                              <p:par>
                                <p:cTn id="54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" dur="5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0"/>
                            </p:stCondLst>
                            <p:childTnLst>
                              <p:par>
                                <p:cTn id="60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4" dur="5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3995936" y="-5680"/>
            <a:ext cx="4055914" cy="836712"/>
          </a:xfrm>
        </p:spPr>
        <p:txBody>
          <a:bodyPr/>
          <a:lstStyle/>
          <a:p>
            <a:pPr algn="ctr"/>
            <a:r>
              <a:rPr lang="he-IL" dirty="0"/>
              <a:t>מפגש 8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1928794" y="831032"/>
            <a:ext cx="5375046" cy="5357850"/>
          </a:xfrm>
        </p:spPr>
        <p:txBody>
          <a:bodyPr>
            <a:normAutofit/>
          </a:bodyPr>
          <a:lstStyle/>
          <a:p>
            <a:pPr algn="ctr"/>
            <a:r>
              <a:rPr lang="he-IL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מטרה –</a:t>
            </a:r>
            <a:r>
              <a:rPr lang="he-IL" sz="2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שייכות</a:t>
            </a:r>
            <a:endParaRPr lang="he-IL" sz="2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  <a:p>
            <a:pPr algn="r"/>
            <a:r>
              <a:rPr lang="he-IL" b="1" dirty="0"/>
              <a:t>לכל ילד משבצת משלו בבית, בחברה ,כדי להצליח חייבים צוות מנצח ,</a:t>
            </a:r>
          </a:p>
          <a:p>
            <a:pPr algn="r"/>
            <a:r>
              <a:rPr lang="he-IL" b="1" dirty="0"/>
              <a:t>השייכות, </a:t>
            </a:r>
            <a:r>
              <a:rPr lang="he-IL" b="1" dirty="0" err="1"/>
              <a:t>הביחד</a:t>
            </a:r>
            <a:r>
              <a:rPr lang="he-IL" b="1" dirty="0"/>
              <a:t> נותנת כוח.</a:t>
            </a:r>
            <a:endParaRPr lang="en-US" b="1" dirty="0"/>
          </a:p>
          <a:p>
            <a:pPr algn="r"/>
            <a:r>
              <a:rPr lang="he-IL" b="1" dirty="0">
                <a:solidFill>
                  <a:schemeClr val="accent2"/>
                </a:solidFill>
              </a:rPr>
              <a:t>על מה נדבר בסדנא?</a:t>
            </a:r>
          </a:p>
          <a:p>
            <a:pPr algn="r">
              <a:buFont typeface="Arial" pitchFamily="34" charset="0"/>
              <a:buChar char="•"/>
            </a:pPr>
            <a:r>
              <a:rPr lang="he-IL" b="1" dirty="0"/>
              <a:t>מעברים גורמים לתזוזות.</a:t>
            </a:r>
          </a:p>
          <a:p>
            <a:pPr algn="r">
              <a:buFont typeface="Arial" pitchFamily="34" charset="0"/>
              <a:buChar char="•"/>
            </a:pPr>
            <a:r>
              <a:rPr lang="he-IL" b="1" dirty="0"/>
              <a:t>מה המעמד שלי ביחס לסביבה?</a:t>
            </a:r>
          </a:p>
          <a:p>
            <a:pPr algn="r">
              <a:buFont typeface="Arial" pitchFamily="34" charset="0"/>
              <a:buChar char="•"/>
            </a:pPr>
            <a:r>
              <a:rPr lang="he-IL" b="1" dirty="0"/>
              <a:t>איך רואים אותי?</a:t>
            </a:r>
          </a:p>
          <a:p>
            <a:pPr algn="r">
              <a:buFont typeface="Arial" pitchFamily="34" charset="0"/>
              <a:buChar char="•"/>
            </a:pPr>
            <a:r>
              <a:rPr lang="he-IL" b="1" dirty="0"/>
              <a:t>מה אני תורם?</a:t>
            </a:r>
          </a:p>
          <a:p>
            <a:pPr algn="r">
              <a:buFont typeface="Arial" pitchFamily="34" charset="0"/>
              <a:buChar char="•"/>
            </a:pPr>
            <a:r>
              <a:rPr lang="he-IL" b="1" dirty="0"/>
              <a:t>איזה קשר אני רוצה לחזק?</a:t>
            </a:r>
          </a:p>
          <a:p>
            <a:pPr algn="r"/>
            <a:r>
              <a:rPr lang="he-IL" b="1" dirty="0">
                <a:solidFill>
                  <a:schemeClr val="accent1"/>
                </a:solidFill>
              </a:rPr>
              <a:t> </a:t>
            </a:r>
            <a:endParaRPr lang="he-IL" b="1" dirty="0"/>
          </a:p>
        </p:txBody>
      </p:sp>
      <p:pic>
        <p:nvPicPr>
          <p:cNvPr id="4" name="תמונה 3" descr="0 (9).jpg"/>
          <p:cNvPicPr>
            <a:picLocks noChangeAspect="1"/>
          </p:cNvPicPr>
          <p:nvPr/>
        </p:nvPicPr>
        <p:blipFill>
          <a:blip r:embed="rId2"/>
          <a:srcRect l="52097" t="12915" r="16443" b="52967"/>
          <a:stretch>
            <a:fillRect/>
          </a:stretch>
        </p:blipFill>
        <p:spPr>
          <a:xfrm>
            <a:off x="357158" y="1643050"/>
            <a:ext cx="1571636" cy="2409842"/>
          </a:xfrm>
          <a:prstGeom prst="rect">
            <a:avLst/>
          </a:prstGeom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00"/>
                            </p:stCondLst>
                            <p:childTnLst>
                              <p:par>
                                <p:cTn id="2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3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3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3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9000"/>
                            </p:stCondLst>
                            <p:childTnLst>
                              <p:par>
                                <p:cTn id="48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2" dur="3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2000"/>
                            </p:stCondLst>
                            <p:childTnLst>
                              <p:par>
                                <p:cTn id="54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" dur="3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0"/>
                            </p:stCondLst>
                            <p:childTnLst>
                              <p:par>
                                <p:cTn id="60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3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4" dur="3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3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1" dur="3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644008" y="188641"/>
            <a:ext cx="3050652" cy="936104"/>
          </a:xfrm>
        </p:spPr>
        <p:txBody>
          <a:bodyPr>
            <a:normAutofit fontScale="90000"/>
          </a:bodyPr>
          <a:lstStyle/>
          <a:p>
            <a:pPr algn="ctr"/>
            <a:r>
              <a:rPr lang="he-IL" dirty="0"/>
              <a:t>מפגש 9 </a:t>
            </a:r>
            <a:br>
              <a:rPr lang="he-IL" dirty="0"/>
            </a:br>
            <a:endParaRPr lang="he-IL" dirty="0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2915816" y="836712"/>
            <a:ext cx="4392488" cy="5715040"/>
          </a:xfrm>
        </p:spPr>
        <p:txBody>
          <a:bodyPr>
            <a:normAutofit/>
          </a:bodyPr>
          <a:lstStyle/>
          <a:p>
            <a:pPr algn="ctr"/>
            <a:r>
              <a:rPr lang="he-IL" sz="2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מטרה- משאבים</a:t>
            </a:r>
          </a:p>
          <a:p>
            <a:pPr algn="r"/>
            <a:r>
              <a:rPr lang="he-IL" dirty="0"/>
              <a:t>משאבים אלו הכוחות שיש בי. לחזק את הדברים הטובים והכישרונות.</a:t>
            </a:r>
          </a:p>
          <a:p>
            <a:pPr algn="r"/>
            <a:r>
              <a:rPr lang="he-IL" dirty="0">
                <a:solidFill>
                  <a:schemeClr val="accent2"/>
                </a:solidFill>
              </a:rPr>
              <a:t>על מה נדבר בסדנא?</a:t>
            </a:r>
          </a:p>
          <a:p>
            <a:pPr algn="r"/>
            <a:r>
              <a:rPr lang="he-IL" dirty="0"/>
              <a:t>גבולות פנימיים, ברורים, </a:t>
            </a:r>
          </a:p>
          <a:p>
            <a:pPr algn="r"/>
            <a:r>
              <a:rPr lang="he-IL" dirty="0"/>
              <a:t>איפה העוגן של הכוח שלי</a:t>
            </a:r>
          </a:p>
          <a:p>
            <a:pPr algn="r"/>
            <a:r>
              <a:rPr lang="he-IL" dirty="0"/>
              <a:t>מה המשאבים האישיים שלי?</a:t>
            </a:r>
          </a:p>
          <a:p>
            <a:pPr algn="r"/>
            <a:r>
              <a:rPr lang="he-IL" dirty="0"/>
              <a:t>חיזוק המשאבים ישפיע על האמון ביכולות.</a:t>
            </a:r>
            <a:endParaRPr lang="en-US" dirty="0"/>
          </a:p>
          <a:p>
            <a:pPr algn="r"/>
            <a:r>
              <a:rPr lang="he-IL" dirty="0">
                <a:solidFill>
                  <a:schemeClr val="accent2"/>
                </a:solidFill>
              </a:rPr>
              <a:t>משימה:</a:t>
            </a:r>
            <a:endParaRPr lang="en-US" dirty="0">
              <a:solidFill>
                <a:schemeClr val="accent2"/>
              </a:solidFill>
            </a:endParaRPr>
          </a:p>
          <a:p>
            <a:pPr algn="r">
              <a:buFont typeface="Arial" pitchFamily="34" charset="0"/>
              <a:buChar char="•"/>
            </a:pPr>
            <a:r>
              <a:rPr lang="he-IL" dirty="0"/>
              <a:t>איזה עוד נקודות חוזק יש לי?</a:t>
            </a:r>
            <a:endParaRPr lang="en-US" dirty="0"/>
          </a:p>
          <a:p>
            <a:pPr algn="r">
              <a:buFont typeface="Arial" pitchFamily="34" charset="0"/>
              <a:buChar char="•"/>
            </a:pPr>
            <a:r>
              <a:rPr lang="he-IL" dirty="0"/>
              <a:t> משהו שאני עושה שמעניק לי כוחות? </a:t>
            </a:r>
            <a:endParaRPr lang="en-US" dirty="0"/>
          </a:p>
          <a:p>
            <a:pPr algn="r">
              <a:buFont typeface="Arial" pitchFamily="34" charset="0"/>
              <a:buChar char="•"/>
            </a:pPr>
            <a:r>
              <a:rPr lang="he-IL" dirty="0"/>
              <a:t>האדם שמאמין בי יותר מכולם</a:t>
            </a:r>
            <a:endParaRPr lang="en-US" dirty="0"/>
          </a:p>
          <a:p>
            <a:pPr algn="r">
              <a:buFont typeface="Arial" pitchFamily="34" charset="0"/>
              <a:buChar char="•"/>
            </a:pPr>
            <a:r>
              <a:rPr lang="he-IL" dirty="0"/>
              <a:t>מעשה שעשיתי ואני גאה בעצמי</a:t>
            </a:r>
            <a:endParaRPr lang="en-US" dirty="0"/>
          </a:p>
          <a:p>
            <a:pPr algn="r">
              <a:buFont typeface="Arial" pitchFamily="34" charset="0"/>
              <a:buChar char="•"/>
            </a:pPr>
            <a:endParaRPr lang="he-IL" dirty="0"/>
          </a:p>
        </p:txBody>
      </p:sp>
      <p:pic>
        <p:nvPicPr>
          <p:cNvPr id="4" name="תמונה 3" descr="0 (2).jpg"/>
          <p:cNvPicPr>
            <a:picLocks noChangeAspect="1"/>
          </p:cNvPicPr>
          <p:nvPr/>
        </p:nvPicPr>
        <p:blipFill>
          <a:blip r:embed="rId2"/>
          <a:srcRect l="18540" t="10666" r="50000" b="55934"/>
          <a:stretch>
            <a:fillRect/>
          </a:stretch>
        </p:blipFill>
        <p:spPr>
          <a:xfrm>
            <a:off x="293891" y="1844824"/>
            <a:ext cx="2214578" cy="3324248"/>
          </a:xfrm>
          <a:prstGeom prst="rect">
            <a:avLst/>
          </a:prstGeom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3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3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9000"/>
                            </p:stCondLst>
                            <p:childTnLst>
                              <p:par>
                                <p:cTn id="42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3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2000"/>
                            </p:stCondLst>
                            <p:childTnLst>
                              <p:par>
                                <p:cTn id="48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2" dur="3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9" dur="3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5" dur="3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3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1" dur="3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9000"/>
                            </p:stCondLst>
                            <p:childTnLst>
                              <p:par>
                                <p:cTn id="7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3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7" dur="3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2000"/>
                            </p:stCondLst>
                            <p:childTnLst>
                              <p:par>
                                <p:cTn id="7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3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3" dur="3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339752" y="890574"/>
            <a:ext cx="7772400" cy="1362075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he-IL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מפגש 10 </a:t>
            </a:r>
            <a:br>
              <a:rPr lang="he-IL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br>
              <a:rPr lang="en-US" sz="2700" b="0" dirty="0">
                <a:solidFill>
                  <a:schemeClr val="accent1"/>
                </a:solidFill>
              </a:rPr>
            </a:br>
            <a:br>
              <a:rPr lang="he-IL" sz="2700" b="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</a:br>
            <a:endParaRPr lang="he-IL" b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2843808" y="1340768"/>
            <a:ext cx="4563390" cy="4429155"/>
          </a:xfrm>
        </p:spPr>
        <p:txBody>
          <a:bodyPr>
            <a:noAutofit/>
          </a:bodyPr>
          <a:lstStyle/>
          <a:p>
            <a:pPr algn="ctr"/>
            <a:r>
              <a:rPr lang="he-IL" sz="2400" u="sng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מטרה: שליטה עצמית </a:t>
            </a:r>
          </a:p>
          <a:p>
            <a:pPr algn="r"/>
            <a:r>
              <a:rPr lang="he-IL" sz="1800" dirty="0">
                <a:solidFill>
                  <a:schemeClr val="tx1"/>
                </a:solidFill>
              </a:rPr>
              <a:t>החיים דומים לנהר עם מים עמוקים. כיצד נתמודד?</a:t>
            </a:r>
            <a:endParaRPr lang="en-US" sz="1800" dirty="0">
              <a:solidFill>
                <a:schemeClr val="tx1"/>
              </a:solidFill>
            </a:endParaRPr>
          </a:p>
          <a:p>
            <a:pPr algn="r"/>
            <a:r>
              <a:rPr lang="he-IL" sz="1800" dirty="0">
                <a:solidFill>
                  <a:schemeClr val="tx1"/>
                </a:solidFill>
              </a:rPr>
              <a:t>שלב א' מניעה- לימוד שחייה, מידע על הסכנות.</a:t>
            </a:r>
            <a:endParaRPr lang="en-US" sz="1800" dirty="0">
              <a:solidFill>
                <a:schemeClr val="tx1"/>
              </a:solidFill>
            </a:endParaRPr>
          </a:p>
          <a:p>
            <a:pPr algn="r"/>
            <a:r>
              <a:rPr lang="he-IL" sz="1800" dirty="0">
                <a:solidFill>
                  <a:schemeClr val="tx1"/>
                </a:solidFill>
              </a:rPr>
              <a:t>שלב ב' לאחר הטביעה לרפא ולהציל לאחר הנזק.</a:t>
            </a:r>
            <a:endParaRPr lang="en-US" sz="1800" dirty="0">
              <a:solidFill>
                <a:schemeClr val="tx1"/>
              </a:solidFill>
            </a:endParaRPr>
          </a:p>
          <a:p>
            <a:pPr algn="r"/>
            <a:r>
              <a:rPr lang="he-IL" sz="1800" dirty="0">
                <a:solidFill>
                  <a:schemeClr val="tx1"/>
                </a:solidFill>
              </a:rPr>
              <a:t>על מה נדבר בסדנא?</a:t>
            </a:r>
          </a:p>
          <a:p>
            <a:pPr algn="r">
              <a:buFont typeface="Arial" pitchFamily="34" charset="0"/>
              <a:buChar char="•"/>
            </a:pPr>
            <a:r>
              <a:rPr lang="he-IL" sz="1800" dirty="0">
                <a:solidFill>
                  <a:schemeClr val="tx1"/>
                </a:solidFill>
              </a:rPr>
              <a:t>כיצד להתמודד?</a:t>
            </a:r>
          </a:p>
          <a:p>
            <a:pPr algn="r">
              <a:buFont typeface="Arial" pitchFamily="34" charset="0"/>
              <a:buChar char="•"/>
            </a:pPr>
            <a:r>
              <a:rPr lang="he-IL" sz="1800" dirty="0">
                <a:solidFill>
                  <a:schemeClr val="tx1"/>
                </a:solidFill>
              </a:rPr>
              <a:t>יציאה </a:t>
            </a:r>
            <a:r>
              <a:rPr lang="he-IL" sz="1800" dirty="0" err="1">
                <a:solidFill>
                  <a:schemeClr val="tx1"/>
                </a:solidFill>
              </a:rPr>
              <a:t>מאיזור</a:t>
            </a:r>
            <a:r>
              <a:rPr lang="he-IL" sz="1800" dirty="0">
                <a:solidFill>
                  <a:schemeClr val="tx1"/>
                </a:solidFill>
              </a:rPr>
              <a:t> הנוחות</a:t>
            </a:r>
          </a:p>
          <a:p>
            <a:pPr algn="r">
              <a:buFont typeface="Arial" pitchFamily="34" charset="0"/>
              <a:buChar char="•"/>
            </a:pPr>
            <a:r>
              <a:rPr lang="he-IL" sz="1800" dirty="0">
                <a:solidFill>
                  <a:schemeClr val="tx1"/>
                </a:solidFill>
              </a:rPr>
              <a:t>לקיחת אחריות</a:t>
            </a:r>
          </a:p>
          <a:p>
            <a:pPr algn="r">
              <a:buFont typeface="Arial" pitchFamily="34" charset="0"/>
              <a:buChar char="•"/>
            </a:pPr>
            <a:r>
              <a:rPr lang="he-IL" sz="1800" dirty="0">
                <a:solidFill>
                  <a:schemeClr val="tx1"/>
                </a:solidFill>
              </a:rPr>
              <a:t>אנשי הסערה</a:t>
            </a:r>
          </a:p>
          <a:p>
            <a:pPr algn="r">
              <a:buFont typeface="Arial" pitchFamily="34" charset="0"/>
              <a:buChar char="•"/>
            </a:pPr>
            <a:r>
              <a:rPr lang="he-IL" sz="1800" dirty="0">
                <a:solidFill>
                  <a:schemeClr val="tx1"/>
                </a:solidFill>
              </a:rPr>
              <a:t>החלטות ומטרות</a:t>
            </a:r>
          </a:p>
          <a:p>
            <a:pPr algn="ctr"/>
            <a:r>
              <a:rPr lang="he-IL" sz="1800" b="1" dirty="0">
                <a:solidFill>
                  <a:schemeClr val="tx1"/>
                </a:solidFill>
              </a:rPr>
              <a:t>אין לנו שליטה על הגלים אבל יש לנו שליטה על המפרש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 l="54356" t="51465" r="37646" b="28027"/>
          <a:stretch>
            <a:fillRect/>
          </a:stretch>
        </p:blipFill>
        <p:spPr bwMode="auto">
          <a:xfrm>
            <a:off x="714348" y="1571612"/>
            <a:ext cx="1785950" cy="2574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00"/>
                            </p:stCondLst>
                            <p:childTnLst>
                              <p:par>
                                <p:cTn id="2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3" dur="3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3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3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000"/>
                            </p:stCondLst>
                            <p:childTnLst>
                              <p:par>
                                <p:cTn id="48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2" dur="3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9000"/>
                            </p:stCondLst>
                            <p:childTnLst>
                              <p:par>
                                <p:cTn id="54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" dur="3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2000"/>
                            </p:stCondLst>
                            <p:childTnLst>
                              <p:par>
                                <p:cTn id="60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3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4" dur="3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000"/>
                            </p:stCondLst>
                            <p:childTnLst>
                              <p:par>
                                <p:cTn id="66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3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0" dur="3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8000"/>
                            </p:stCondLst>
                            <p:childTnLst>
                              <p:par>
                                <p:cTn id="72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3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6" dur="3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267744" y="0"/>
            <a:ext cx="7772400" cy="1362075"/>
          </a:xfrm>
        </p:spPr>
        <p:txBody>
          <a:bodyPr>
            <a:normAutofit/>
          </a:bodyPr>
          <a:lstStyle/>
          <a:p>
            <a:pPr algn="ctr"/>
            <a:r>
              <a:rPr lang="he-IL" dirty="0"/>
              <a:t>מפגש 11</a:t>
            </a:r>
            <a:br>
              <a:rPr lang="he-IL" dirty="0"/>
            </a:br>
            <a:endParaRPr lang="he-IL" dirty="0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1691680" y="1052736"/>
            <a:ext cx="5800728" cy="5357850"/>
          </a:xfrm>
        </p:spPr>
        <p:txBody>
          <a:bodyPr>
            <a:normAutofit lnSpcReduction="10000"/>
          </a:bodyPr>
          <a:lstStyle/>
          <a:p>
            <a:pPr algn="ctr"/>
            <a:r>
              <a:rPr lang="he-IL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/>
                </a:solidFill>
              </a:rPr>
              <a:t>מטרה- אופטימיות</a:t>
            </a:r>
          </a:p>
          <a:p>
            <a:pPr algn="ctr"/>
            <a:r>
              <a:rPr lang="he-IL" b="1" dirty="0">
                <a:solidFill>
                  <a:schemeClr val="tx1"/>
                </a:solidFill>
              </a:rPr>
              <a:t>מחקרים מוכיחים שאנשים אופטימיים מצליחים יותר, שורדים במצבים</a:t>
            </a:r>
          </a:p>
          <a:p>
            <a:pPr algn="r"/>
            <a:r>
              <a:rPr lang="he-IL" b="1" dirty="0">
                <a:solidFill>
                  <a:schemeClr val="tx1"/>
                </a:solidFill>
              </a:rPr>
              <a:t>קשים ואפילו עשירים יותר.</a:t>
            </a:r>
          </a:p>
          <a:p>
            <a:pPr algn="r"/>
            <a:r>
              <a:rPr lang="he-IL" b="1" dirty="0">
                <a:solidFill>
                  <a:schemeClr val="tx1"/>
                </a:solidFill>
              </a:rPr>
              <a:t>על מה נדבר בסדנא?</a:t>
            </a:r>
          </a:p>
          <a:p>
            <a:pPr algn="r">
              <a:buFont typeface="Arial" pitchFamily="34" charset="0"/>
              <a:buChar char="•"/>
            </a:pPr>
            <a:r>
              <a:rPr lang="he-IL" b="1" dirty="0">
                <a:solidFill>
                  <a:schemeClr val="tx1"/>
                </a:solidFill>
              </a:rPr>
              <a:t>5 מפתחות לאושר</a:t>
            </a:r>
          </a:p>
          <a:p>
            <a:pPr algn="r">
              <a:buFont typeface="Arial" pitchFamily="34" charset="0"/>
              <a:buChar char="•"/>
            </a:pPr>
            <a:r>
              <a:rPr lang="he-IL" b="1" dirty="0">
                <a:solidFill>
                  <a:schemeClr val="tx1"/>
                </a:solidFill>
              </a:rPr>
              <a:t>אושר זה לא הישגים </a:t>
            </a:r>
          </a:p>
          <a:p>
            <a:pPr algn="r">
              <a:buFont typeface="Arial" pitchFamily="34" charset="0"/>
              <a:buChar char="•"/>
            </a:pPr>
            <a:r>
              <a:rPr lang="he-IL" b="1" dirty="0">
                <a:solidFill>
                  <a:schemeClr val="tx1"/>
                </a:solidFill>
              </a:rPr>
              <a:t>ממה נימנע כדי להיות שמחים?</a:t>
            </a:r>
          </a:p>
          <a:p>
            <a:pPr lvl="0" algn="r">
              <a:buFont typeface="Arial" pitchFamily="34" charset="0"/>
              <a:buChar char="•"/>
            </a:pPr>
            <a:r>
              <a:rPr lang="he-IL" b="1" dirty="0">
                <a:solidFill>
                  <a:schemeClr val="tx1"/>
                </a:solidFill>
              </a:rPr>
              <a:t>אין שתי מחשבות בו זמנית, המחשבות הן בטור כאשר </a:t>
            </a:r>
          </a:p>
          <a:p>
            <a:pPr lvl="0" algn="r"/>
            <a:r>
              <a:rPr lang="he-IL" b="1" dirty="0">
                <a:solidFill>
                  <a:schemeClr val="tx1"/>
                </a:solidFill>
              </a:rPr>
              <a:t>עולה לי לא מחשבה שמחה, אני אחליף במחשבה שמחה</a:t>
            </a:r>
          </a:p>
          <a:p>
            <a:pPr algn="r"/>
            <a:r>
              <a:rPr lang="he-IL" b="1" i="1" dirty="0">
                <a:solidFill>
                  <a:schemeClr val="tx1"/>
                </a:solidFill>
              </a:rPr>
              <a:t>תמיד נראה שהדשא של השני ירוק יותר כי הוא פשוט דשא סינטטי</a:t>
            </a:r>
            <a:r>
              <a:rPr lang="he-IL" sz="1900" b="1" dirty="0">
                <a:solidFill>
                  <a:schemeClr val="tx1"/>
                </a:solidFill>
                <a:latin typeface="Guttman Yad-Brush" pitchFamily="2" charset="-79"/>
                <a:cs typeface="Guttman Yad-Brush" pitchFamily="2" charset="-79"/>
              </a:rPr>
              <a:t>.</a:t>
            </a:r>
            <a:endParaRPr lang="en-US" sz="1900" b="1" dirty="0">
              <a:solidFill>
                <a:schemeClr val="tx1"/>
              </a:solidFill>
              <a:cs typeface="Guttman Yad-Brush" pitchFamily="2" charset="-79"/>
            </a:endParaRPr>
          </a:p>
        </p:txBody>
      </p:sp>
      <p:pic>
        <p:nvPicPr>
          <p:cNvPr id="4" name="תמונה 3" descr="0 (7).jpg"/>
          <p:cNvPicPr>
            <a:picLocks noChangeAspect="1"/>
          </p:cNvPicPr>
          <p:nvPr/>
        </p:nvPicPr>
        <p:blipFill>
          <a:blip r:embed="rId2"/>
          <a:srcRect l="75168" t="11432" r="2765" b="64834"/>
          <a:stretch>
            <a:fillRect/>
          </a:stretch>
        </p:blipFill>
        <p:spPr>
          <a:xfrm>
            <a:off x="107504" y="2348880"/>
            <a:ext cx="1665559" cy="2532801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00"/>
                            </p:stCondLst>
                            <p:childTnLst>
                              <p:par>
                                <p:cTn id="2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7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3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3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6" dur="3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9000"/>
                            </p:stCondLst>
                            <p:childTnLst>
                              <p:par>
                                <p:cTn id="48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2" dur="3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2000"/>
                            </p:stCondLst>
                            <p:childTnLst>
                              <p:par>
                                <p:cTn id="54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" dur="3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0"/>
                            </p:stCondLst>
                            <p:childTnLst>
                              <p:par>
                                <p:cTn id="60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3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4" dur="3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8000"/>
                            </p:stCondLst>
                            <p:childTnLst>
                              <p:par>
                                <p:cTn id="66" presetID="29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3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0" dur="3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74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5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6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7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78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2345493"/>
          </a:xfrm>
        </p:spPr>
        <p:txBody>
          <a:bodyPr>
            <a:normAutofit fontScale="90000"/>
          </a:bodyPr>
          <a:lstStyle/>
          <a:p>
            <a:r>
              <a:rPr lang="he-IL" dirty="0"/>
              <a:t>שבי לוי –יועצת ומאמנת  </a:t>
            </a:r>
            <a:br>
              <a:rPr lang="he-IL" dirty="0"/>
            </a:br>
            <a:r>
              <a:rPr lang="he-IL" dirty="0"/>
              <a:t>0504133900</a:t>
            </a:r>
            <a:br>
              <a:rPr lang="he-IL" dirty="0"/>
            </a:br>
            <a:r>
              <a:rPr lang="he-IL" dirty="0"/>
              <a:t>בהצלחה</a:t>
            </a:r>
            <a:br>
              <a:rPr lang="he-IL" dirty="0"/>
            </a:br>
            <a:endParaRPr lang="he-IL" dirty="0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214282" y="857232"/>
            <a:ext cx="4573742" cy="2495448"/>
          </a:xfrm>
        </p:spPr>
        <p:txBody>
          <a:bodyPr>
            <a:noAutofit/>
          </a:bodyPr>
          <a:lstStyle/>
          <a:p>
            <a:r>
              <a:rPr lang="he-IL" sz="3600" b="1" dirty="0">
                <a:ln w="31550" cmpd="sng">
                  <a:solidFill>
                    <a:sysClr val="windowText" lastClr="000000"/>
                  </a:solidFill>
                  <a:prstDash val="solid"/>
                </a:ln>
                <a:noFill/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איננו יכולים להחליף את הקלפים שבידינו ,רק את הדרך שבה נשחק איתם</a:t>
            </a: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פיאה">
  <a:themeElements>
    <a:clrScheme name="פיאה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פיאה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פיאה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942</TotalTime>
  <Words>762</Words>
  <Application>Microsoft Office PowerPoint</Application>
  <PresentationFormat>‫הצגה על המסך (4:3)</PresentationFormat>
  <Paragraphs>125</Paragraphs>
  <Slides>13</Slides>
  <Notes>2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13</vt:i4>
      </vt:variant>
    </vt:vector>
  </HeadingPairs>
  <TitlesOfParts>
    <vt:vector size="19" baseType="lpstr">
      <vt:lpstr>Arial</vt:lpstr>
      <vt:lpstr>Calibri</vt:lpstr>
      <vt:lpstr>Guttman Yad-Brush</vt:lpstr>
      <vt:lpstr>Trebuchet MS</vt:lpstr>
      <vt:lpstr>Wingdings 3</vt:lpstr>
      <vt:lpstr>פיאה</vt:lpstr>
      <vt:lpstr>מכון שביל ללב השביל שיוביל אותך לליבו של ילדך</vt:lpstr>
      <vt:lpstr>מפגש  1  </vt:lpstr>
      <vt:lpstr>מפגש 2</vt:lpstr>
      <vt:lpstr>מפגש  3</vt:lpstr>
      <vt:lpstr>         מפגש 4 </vt:lpstr>
      <vt:lpstr>מפגש 5</vt:lpstr>
      <vt:lpstr>מפגש 6</vt:lpstr>
      <vt:lpstr>מפגש 7</vt:lpstr>
      <vt:lpstr>מפגש 8</vt:lpstr>
      <vt:lpstr>מפגש 9  </vt:lpstr>
      <vt:lpstr>מפגש 10    </vt:lpstr>
      <vt:lpstr>מפגש 11 </vt:lpstr>
      <vt:lpstr>שבי לוי –יועצת ומאמנת   0504133900 בהצלחה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מכון שביל ללב</dc:title>
  <dc:creator>אלישבע</dc:creator>
  <cp:lastModifiedBy>הדסה חיים</cp:lastModifiedBy>
  <cp:revision>23</cp:revision>
  <dcterms:created xsi:type="dcterms:W3CDTF">2021-07-05T12:54:04Z</dcterms:created>
  <dcterms:modified xsi:type="dcterms:W3CDTF">2023-01-19T14:08:52Z</dcterms:modified>
</cp:coreProperties>
</file>